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74" r:id="rId3"/>
    <p:sldId id="298" r:id="rId4"/>
    <p:sldId id="299" r:id="rId5"/>
    <p:sldId id="300" r:id="rId6"/>
    <p:sldId id="301" r:id="rId7"/>
    <p:sldId id="27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715BA-D510-41A3-91F9-5124C13BFAA6}" type="datetimeFigureOut">
              <a:rPr lang="en-US" smtClean="0"/>
              <a:t>13-Oct-22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BD076-086E-4460-B4F6-7081EA4FF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9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13-Oct-22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077200" cy="5333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DR.SNSRCAS, CBE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305800" cy="4191000"/>
          </a:xfrm>
        </p:spPr>
        <p:txBody>
          <a:bodyPr/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SUBJECT: </a:t>
            </a:r>
            <a:r>
              <a:rPr lang="en-US" b="1" dirty="0" smtClean="0">
                <a:solidFill>
                  <a:srgbClr val="002060"/>
                </a:solidFill>
              </a:rPr>
              <a:t>ADVANCED JAVA PROGRAMMING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      COURSE CODE:</a:t>
            </a:r>
            <a:r>
              <a:rPr lang="en-US" b="1" dirty="0" smtClean="0">
                <a:solidFill>
                  <a:srgbClr val="002060"/>
                </a:solidFill>
              </a:rPr>
              <a:t>16UCA502</a:t>
            </a:r>
          </a:p>
          <a:p>
            <a:pPr algn="l"/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    </a:t>
            </a:r>
            <a:r>
              <a:rPr lang="en-US" b="1" dirty="0" smtClean="0">
                <a:solidFill>
                  <a:srgbClr val="FF0000"/>
                </a:solidFill>
              </a:rPr>
              <a:t>   TITLE: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Servlet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interface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        </a:t>
            </a:r>
            <a:r>
              <a:rPr lang="en-US" b="1" dirty="0" smtClean="0">
                <a:solidFill>
                  <a:srgbClr val="FF0000"/>
                </a:solidFill>
              </a:rPr>
              <a:t>YEAR: </a:t>
            </a:r>
            <a:r>
              <a:rPr lang="en-US" b="1" dirty="0">
                <a:solidFill>
                  <a:srgbClr val="002060"/>
                </a:solidFill>
              </a:rPr>
              <a:t>V</a:t>
            </a:r>
            <a:r>
              <a:rPr lang="en-US" b="1" dirty="0" smtClean="0">
                <a:solidFill>
                  <a:srgbClr val="002060"/>
                </a:solidFill>
              </a:rPr>
              <a:t> SEMESTER 2022-2023 (ODD)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61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2" name="Rectangle 1"/>
          <p:cNvSpPr/>
          <p:nvPr/>
        </p:nvSpPr>
        <p:spPr>
          <a:xfrm>
            <a:off x="533399" y="304800"/>
            <a:ext cx="8458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Servlet interface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28600" y="1219200"/>
            <a:ext cx="876299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Servlet </a:t>
            </a:r>
            <a:r>
              <a:rPr lang="en-US" sz="3600" b="1" dirty="0" smtClean="0"/>
              <a:t> interface  provides</a:t>
            </a:r>
            <a:r>
              <a:rPr lang="en-US" sz="3600" dirty="0"/>
              <a:t> </a:t>
            </a:r>
            <a:r>
              <a:rPr lang="en-US" sz="3600" dirty="0" smtClean="0">
                <a:solidFill>
                  <a:srgbClr val="FF0000"/>
                </a:solidFill>
              </a:rPr>
              <a:t>common </a:t>
            </a:r>
            <a:r>
              <a:rPr lang="en-US" sz="3600" dirty="0" err="1" smtClean="0">
                <a:solidFill>
                  <a:srgbClr val="FF0000"/>
                </a:solidFill>
              </a:rPr>
              <a:t>behaviorto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>
                <a:solidFill>
                  <a:srgbClr val="FF0000"/>
                </a:solidFill>
              </a:rPr>
              <a:t>all the servlets</a:t>
            </a:r>
            <a:r>
              <a:rPr lang="en-US" sz="3600" dirty="0" smtClean="0"/>
              <a:t>. Servlet </a:t>
            </a:r>
            <a:r>
              <a:rPr lang="en-US" sz="3600" dirty="0"/>
              <a:t>interface defines methods that all servlets must implement.</a:t>
            </a:r>
          </a:p>
          <a:p>
            <a:pPr algn="just"/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06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2" name="Rectangle 1"/>
          <p:cNvSpPr/>
          <p:nvPr/>
        </p:nvSpPr>
        <p:spPr>
          <a:xfrm>
            <a:off x="533399" y="304800"/>
            <a:ext cx="8458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Servlet interface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28600" y="1219200"/>
            <a:ext cx="87629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dirty="0"/>
              <a:t>Servlet interface needs to be implemented for creating any </a:t>
            </a:r>
            <a:r>
              <a:rPr lang="en-US" sz="3600" dirty="0">
                <a:solidFill>
                  <a:srgbClr val="FF0000"/>
                </a:solidFill>
              </a:rPr>
              <a:t>servlet (either directly or indirectly)</a:t>
            </a:r>
            <a:r>
              <a:rPr lang="en-US" sz="3600" dirty="0"/>
              <a:t>. It provides </a:t>
            </a:r>
            <a:r>
              <a:rPr lang="en-US" sz="3600" dirty="0">
                <a:solidFill>
                  <a:srgbClr val="FF0000"/>
                </a:solidFill>
              </a:rPr>
              <a:t>3 life cycle methods </a:t>
            </a:r>
            <a:r>
              <a:rPr lang="en-US" sz="3600" dirty="0"/>
              <a:t>that are used to </a:t>
            </a:r>
            <a:r>
              <a:rPr lang="en-US" sz="3600" dirty="0">
                <a:solidFill>
                  <a:srgbClr val="FF0000"/>
                </a:solidFill>
              </a:rPr>
              <a:t>initialize the servlet</a:t>
            </a:r>
            <a:r>
              <a:rPr lang="en-US" sz="3600" dirty="0"/>
              <a:t>, to </a:t>
            </a:r>
            <a:r>
              <a:rPr lang="en-US" sz="3600" dirty="0">
                <a:solidFill>
                  <a:srgbClr val="FF0000"/>
                </a:solidFill>
              </a:rPr>
              <a:t>service the requests</a:t>
            </a:r>
            <a:r>
              <a:rPr lang="en-US" sz="3600" dirty="0"/>
              <a:t>, and </a:t>
            </a:r>
            <a:r>
              <a:rPr lang="en-US" sz="3600" dirty="0">
                <a:solidFill>
                  <a:srgbClr val="FF0000"/>
                </a:solidFill>
              </a:rPr>
              <a:t>to destroy the servlet</a:t>
            </a:r>
            <a:r>
              <a:rPr lang="en-US" sz="3600" dirty="0"/>
              <a:t> and </a:t>
            </a:r>
            <a:r>
              <a:rPr lang="en-US" sz="3600" dirty="0" smtClean="0">
                <a:solidFill>
                  <a:srgbClr val="FF0000"/>
                </a:solidFill>
              </a:rPr>
              <a:t>to non-life </a:t>
            </a:r>
            <a:r>
              <a:rPr lang="en-US" sz="3600" dirty="0">
                <a:solidFill>
                  <a:srgbClr val="FF0000"/>
                </a:solidFill>
              </a:rPr>
              <a:t>cycle methods</a:t>
            </a:r>
            <a:r>
              <a:rPr lang="en-US" sz="3600" dirty="0"/>
              <a:t>.</a:t>
            </a:r>
          </a:p>
          <a:p>
            <a:pPr algn="just"/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3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2" name="Rectangle 1"/>
          <p:cNvSpPr/>
          <p:nvPr/>
        </p:nvSpPr>
        <p:spPr>
          <a:xfrm>
            <a:off x="533399" y="304800"/>
            <a:ext cx="8458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Servlet interface</a:t>
            </a: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51131"/>
            <a:ext cx="8839197" cy="5678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884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2" name="Rectangle 1"/>
          <p:cNvSpPr/>
          <p:nvPr/>
        </p:nvSpPr>
        <p:spPr>
          <a:xfrm>
            <a:off x="533399" y="304800"/>
            <a:ext cx="8458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Servlet interface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367145" y="973292"/>
            <a:ext cx="78486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File: First.java</a:t>
            </a:r>
          </a:p>
          <a:p>
            <a:r>
              <a:rPr lang="en-US" b="1" dirty="0"/>
              <a:t>import</a:t>
            </a:r>
            <a:r>
              <a:rPr lang="en-US" dirty="0"/>
              <a:t> java.io.*;  </a:t>
            </a:r>
          </a:p>
          <a:p>
            <a:r>
              <a:rPr lang="en-US" b="1" dirty="0"/>
              <a:t>import</a:t>
            </a:r>
            <a:r>
              <a:rPr lang="en-US" dirty="0"/>
              <a:t> </a:t>
            </a:r>
            <a:r>
              <a:rPr lang="en-US" dirty="0" err="1"/>
              <a:t>javax.servlet</a:t>
            </a:r>
            <a:r>
              <a:rPr lang="en-US" dirty="0"/>
              <a:t>.*;  </a:t>
            </a:r>
          </a:p>
          <a:p>
            <a:r>
              <a:rPr lang="en-US" dirty="0"/>
              <a:t>  </a:t>
            </a:r>
          </a:p>
          <a:p>
            <a:r>
              <a:rPr lang="en-US" b="1" dirty="0"/>
              <a:t>public</a:t>
            </a:r>
            <a:r>
              <a:rPr lang="en-US" dirty="0"/>
              <a:t> </a:t>
            </a:r>
            <a:r>
              <a:rPr lang="en-US" b="1" dirty="0"/>
              <a:t>class</a:t>
            </a:r>
            <a:r>
              <a:rPr lang="en-US" dirty="0"/>
              <a:t> First </a:t>
            </a:r>
            <a:r>
              <a:rPr lang="en-US" b="1" dirty="0"/>
              <a:t>implements</a:t>
            </a:r>
            <a:r>
              <a:rPr lang="en-US" dirty="0"/>
              <a:t> Servlet{  </a:t>
            </a:r>
          </a:p>
          <a:p>
            <a:r>
              <a:rPr lang="en-US" dirty="0" err="1"/>
              <a:t>ServletConfig</a:t>
            </a:r>
            <a:r>
              <a:rPr lang="en-US" dirty="0"/>
              <a:t> </a:t>
            </a:r>
            <a:r>
              <a:rPr lang="en-US" dirty="0" err="1"/>
              <a:t>config</a:t>
            </a:r>
            <a:r>
              <a:rPr lang="en-US" dirty="0"/>
              <a:t>=</a:t>
            </a:r>
            <a:r>
              <a:rPr lang="en-US" b="1" dirty="0"/>
              <a:t>null</a:t>
            </a:r>
            <a:r>
              <a:rPr lang="en-US" dirty="0"/>
              <a:t>;  </a:t>
            </a:r>
          </a:p>
          <a:p>
            <a:r>
              <a:rPr lang="en-US" dirty="0"/>
              <a:t>  </a:t>
            </a:r>
          </a:p>
          <a:p>
            <a:r>
              <a:rPr lang="en-US" b="1" dirty="0"/>
              <a:t>public</a:t>
            </a:r>
            <a:r>
              <a:rPr lang="en-US" dirty="0"/>
              <a:t> </a:t>
            </a:r>
            <a:r>
              <a:rPr lang="en-US" b="1" dirty="0"/>
              <a:t>void</a:t>
            </a:r>
            <a:r>
              <a:rPr lang="en-US" dirty="0"/>
              <a:t> </a:t>
            </a:r>
            <a:r>
              <a:rPr lang="en-US" dirty="0" err="1"/>
              <a:t>init</a:t>
            </a:r>
            <a:r>
              <a:rPr lang="en-US" dirty="0"/>
              <a:t>(</a:t>
            </a:r>
            <a:r>
              <a:rPr lang="en-US" dirty="0" err="1"/>
              <a:t>ServletConfig</a:t>
            </a:r>
            <a:r>
              <a:rPr lang="en-US" dirty="0"/>
              <a:t> </a:t>
            </a:r>
            <a:r>
              <a:rPr lang="en-US" dirty="0" err="1"/>
              <a:t>config</a:t>
            </a:r>
            <a:r>
              <a:rPr lang="en-US" dirty="0"/>
              <a:t>){  </a:t>
            </a:r>
          </a:p>
          <a:p>
            <a:r>
              <a:rPr lang="en-US" b="1" dirty="0" err="1"/>
              <a:t>this</a:t>
            </a:r>
            <a:r>
              <a:rPr lang="en-US" dirty="0" err="1"/>
              <a:t>.config</a:t>
            </a:r>
            <a:r>
              <a:rPr lang="en-US" dirty="0"/>
              <a:t>=</a:t>
            </a:r>
            <a:r>
              <a:rPr lang="en-US" dirty="0" err="1"/>
              <a:t>config</a:t>
            </a:r>
            <a:r>
              <a:rPr lang="en-US" dirty="0"/>
              <a:t>;  </a:t>
            </a:r>
          </a:p>
          <a:p>
            <a:r>
              <a:rPr lang="en-US" dirty="0" err="1"/>
              <a:t>System.out.println</a:t>
            </a:r>
            <a:r>
              <a:rPr lang="en-US" dirty="0"/>
              <a:t>("servlet is initialized");  </a:t>
            </a:r>
          </a:p>
          <a:p>
            <a:r>
              <a:rPr lang="en-US" dirty="0"/>
              <a:t>}  </a:t>
            </a:r>
          </a:p>
          <a:p>
            <a:r>
              <a:rPr lang="en-US" dirty="0"/>
              <a:t>  </a:t>
            </a:r>
          </a:p>
          <a:p>
            <a:r>
              <a:rPr lang="en-US" b="1" dirty="0"/>
              <a:t>public</a:t>
            </a:r>
            <a:r>
              <a:rPr lang="en-US" dirty="0"/>
              <a:t> </a:t>
            </a:r>
            <a:r>
              <a:rPr lang="en-US" b="1" dirty="0"/>
              <a:t>void</a:t>
            </a:r>
            <a:r>
              <a:rPr lang="en-US" dirty="0"/>
              <a:t> service(</a:t>
            </a:r>
            <a:r>
              <a:rPr lang="en-US" dirty="0" err="1"/>
              <a:t>ServletRequest</a:t>
            </a:r>
            <a:r>
              <a:rPr lang="en-US" dirty="0"/>
              <a:t> </a:t>
            </a:r>
            <a:r>
              <a:rPr lang="en-US" dirty="0" err="1"/>
              <a:t>req,ServletResponse</a:t>
            </a:r>
            <a:r>
              <a:rPr lang="en-US" dirty="0"/>
              <a:t> res)  </a:t>
            </a:r>
          </a:p>
          <a:p>
            <a:r>
              <a:rPr lang="en-US" b="1" dirty="0"/>
              <a:t>throws</a:t>
            </a:r>
            <a:r>
              <a:rPr lang="en-US" dirty="0"/>
              <a:t> </a:t>
            </a:r>
            <a:r>
              <a:rPr lang="en-US" dirty="0" err="1"/>
              <a:t>IOException,ServletException</a:t>
            </a:r>
            <a:r>
              <a:rPr lang="en-US" dirty="0"/>
              <a:t>{  </a:t>
            </a:r>
          </a:p>
          <a:p>
            <a:r>
              <a:rPr lang="en-US" dirty="0"/>
              <a:t>  </a:t>
            </a:r>
          </a:p>
          <a:p>
            <a:r>
              <a:rPr lang="en-US" dirty="0" err="1"/>
              <a:t>res.setContentType</a:t>
            </a:r>
            <a:r>
              <a:rPr lang="en-US" dirty="0"/>
              <a:t>("text/html");  </a:t>
            </a:r>
          </a:p>
          <a:p>
            <a:r>
              <a:rPr lang="en-US" dirty="0"/>
              <a:t>  </a:t>
            </a:r>
          </a:p>
          <a:p>
            <a:r>
              <a:rPr lang="en-US" dirty="0" err="1"/>
              <a:t>PrintWriter</a:t>
            </a:r>
            <a:r>
              <a:rPr lang="en-US" dirty="0"/>
              <a:t> out=</a:t>
            </a:r>
            <a:r>
              <a:rPr lang="en-US" dirty="0" err="1"/>
              <a:t>res.getWriter</a:t>
            </a:r>
            <a:r>
              <a:rPr lang="en-US" dirty="0"/>
              <a:t>();  </a:t>
            </a:r>
          </a:p>
          <a:p>
            <a:r>
              <a:rPr lang="en-US" dirty="0" err="1"/>
              <a:t>out.print</a:t>
            </a:r>
            <a:r>
              <a:rPr lang="en-US" dirty="0"/>
              <a:t>("&lt;html&gt;&lt;body&gt;");  </a:t>
            </a:r>
          </a:p>
          <a:p>
            <a:r>
              <a:rPr lang="en-US" dirty="0" err="1"/>
              <a:t>out.print</a:t>
            </a:r>
            <a:r>
              <a:rPr lang="en-US" dirty="0"/>
              <a:t>("&lt;b&gt;hello simple servlet&lt;/b&gt;");  </a:t>
            </a:r>
          </a:p>
          <a:p>
            <a:r>
              <a:rPr lang="en-US" dirty="0" err="1"/>
              <a:t>out.print</a:t>
            </a:r>
            <a:r>
              <a:rPr lang="en-US" dirty="0"/>
              <a:t>("&lt;/body&gt;&lt;/html&gt;");  </a:t>
            </a:r>
          </a:p>
        </p:txBody>
      </p:sp>
    </p:spTree>
    <p:extLst>
      <p:ext uri="{BB962C8B-B14F-4D97-AF65-F5344CB8AC3E}">
        <p14:creationId xmlns:p14="http://schemas.microsoft.com/office/powerpoint/2010/main" val="123435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2" name="Rectangle 1"/>
          <p:cNvSpPr/>
          <p:nvPr/>
        </p:nvSpPr>
        <p:spPr>
          <a:xfrm>
            <a:off x="533399" y="304800"/>
            <a:ext cx="8458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Servlet interface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367145" y="973292"/>
            <a:ext cx="7848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 </a:t>
            </a:r>
          </a:p>
          <a:p>
            <a:r>
              <a:rPr lang="en-US" dirty="0"/>
              <a:t>}  </a:t>
            </a:r>
          </a:p>
          <a:p>
            <a:r>
              <a:rPr lang="en-US" b="1" dirty="0"/>
              <a:t>public</a:t>
            </a:r>
            <a:r>
              <a:rPr lang="en-US" dirty="0"/>
              <a:t> </a:t>
            </a:r>
            <a:r>
              <a:rPr lang="en-US" b="1" dirty="0"/>
              <a:t>void</a:t>
            </a:r>
            <a:r>
              <a:rPr lang="en-US" dirty="0"/>
              <a:t> destroy(){</a:t>
            </a:r>
            <a:r>
              <a:rPr lang="en-US" dirty="0" err="1"/>
              <a:t>System.out.println</a:t>
            </a:r>
            <a:r>
              <a:rPr lang="en-US" dirty="0"/>
              <a:t>("servlet is destroyed");}  </a:t>
            </a:r>
          </a:p>
          <a:p>
            <a:r>
              <a:rPr lang="en-US" b="1" dirty="0"/>
              <a:t>public</a:t>
            </a:r>
            <a:r>
              <a:rPr lang="en-US" dirty="0"/>
              <a:t> </a:t>
            </a:r>
            <a:r>
              <a:rPr lang="en-US" dirty="0" err="1"/>
              <a:t>ServletConfig</a:t>
            </a:r>
            <a:r>
              <a:rPr lang="en-US" dirty="0"/>
              <a:t> </a:t>
            </a:r>
            <a:r>
              <a:rPr lang="en-US" dirty="0" err="1"/>
              <a:t>getServletConfig</a:t>
            </a:r>
            <a:r>
              <a:rPr lang="en-US" dirty="0"/>
              <a:t>(){</a:t>
            </a:r>
            <a:r>
              <a:rPr lang="en-US" b="1" dirty="0"/>
              <a:t>return</a:t>
            </a:r>
            <a:r>
              <a:rPr lang="en-US" dirty="0"/>
              <a:t> </a:t>
            </a:r>
            <a:r>
              <a:rPr lang="en-US" dirty="0" err="1"/>
              <a:t>config</a:t>
            </a:r>
            <a:r>
              <a:rPr lang="en-US" dirty="0"/>
              <a:t>;}  </a:t>
            </a:r>
          </a:p>
          <a:p>
            <a:r>
              <a:rPr lang="en-US" b="1" dirty="0"/>
              <a:t>public</a:t>
            </a:r>
            <a:r>
              <a:rPr lang="en-US" dirty="0"/>
              <a:t> String </a:t>
            </a:r>
            <a:r>
              <a:rPr lang="en-US" dirty="0" err="1"/>
              <a:t>getServletInfo</a:t>
            </a:r>
            <a:r>
              <a:rPr lang="en-US" dirty="0"/>
              <a:t>(){</a:t>
            </a:r>
            <a:r>
              <a:rPr lang="en-US" b="1" dirty="0"/>
              <a:t>return</a:t>
            </a:r>
            <a:r>
              <a:rPr lang="en-US" dirty="0"/>
              <a:t> "copyright 2007-1010";}  </a:t>
            </a:r>
          </a:p>
          <a:p>
            <a:r>
              <a:rPr lang="en-US" dirty="0"/>
              <a:t>  </a:t>
            </a:r>
          </a:p>
          <a:p>
            <a:r>
              <a:rPr lang="en-US" dirty="0"/>
              <a:t>} 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75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8000" dirty="0">
                <a:solidFill>
                  <a:srgbClr val="FF0000"/>
                </a:solidFill>
              </a:rPr>
              <a:t>THANK YOU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217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96</Words>
  <Application>Microsoft Office PowerPoint</Application>
  <PresentationFormat>On-screen Show (4:3)</PresentationFormat>
  <Paragraphs>61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DR.SNSRCAS, CBE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DR.SNSRCAS, CBE</dc:title>
  <dc:creator>DELL 2021</dc:creator>
  <cp:lastModifiedBy>DELL 2021</cp:lastModifiedBy>
  <cp:revision>49</cp:revision>
  <dcterms:created xsi:type="dcterms:W3CDTF">2006-08-16T00:00:00Z</dcterms:created>
  <dcterms:modified xsi:type="dcterms:W3CDTF">2022-10-13T16:38:03Z</dcterms:modified>
</cp:coreProperties>
</file>